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60" r:id="rId3"/>
    <p:sldId id="261" r:id="rId4"/>
    <p:sldId id="257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6" autoAdjust="0"/>
    <p:restoredTop sz="94634" autoAdjust="0"/>
  </p:normalViewPr>
  <p:slideViewPr>
    <p:cSldViewPr>
      <p:cViewPr varScale="1">
        <p:scale>
          <a:sx n="65" d="100"/>
          <a:sy n="65" d="100"/>
        </p:scale>
        <p:origin x="-845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76D9F-95CC-4556-89BD-6CC35525E4C0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A159E-A346-4BC7-AE4D-E0468DD508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570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A159E-A346-4BC7-AE4D-E0468DD508B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823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AA0DDB2-7F03-418C-95DD-4694AA449A27}" type="datetimeFigureOut">
              <a:rPr lang="ru-RU" smtClean="0"/>
              <a:t>05.06.2014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89C6024-9270-4276-8D1B-0769D1ACF9D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1007112" y="3140968"/>
            <a:ext cx="2808312" cy="21602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908720"/>
            <a:ext cx="681789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Равносторонний</a:t>
            </a: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треугольник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9726" y="3140968"/>
            <a:ext cx="32157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Треугольник, у которого </a:t>
            </a:r>
          </a:p>
          <a:p>
            <a:r>
              <a:rPr lang="ru-RU" sz="2400" b="1" dirty="0" smtClean="0"/>
              <a:t>все стороны равны, </a:t>
            </a:r>
          </a:p>
          <a:p>
            <a:r>
              <a:rPr lang="ru-RU" sz="2400" b="1" dirty="0"/>
              <a:t>н</a:t>
            </a:r>
            <a:r>
              <a:rPr lang="ru-RU" sz="2400" b="1" dirty="0" smtClean="0"/>
              <a:t>азывается –</a:t>
            </a:r>
          </a:p>
          <a:p>
            <a:r>
              <a:rPr lang="ru-RU" sz="2400" b="1" dirty="0" smtClean="0"/>
              <a:t>равносторонним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53509" y="266304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В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91924" y="4965763"/>
            <a:ext cx="425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16639" y="4975561"/>
            <a:ext cx="41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1937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0572" y="2348880"/>
            <a:ext cx="833914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Все стороны равностороннего треугольника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равны (по определению).</a:t>
            </a:r>
          </a:p>
          <a:p>
            <a:r>
              <a:rPr lang="ru-RU" sz="2400" dirty="0" smtClean="0"/>
              <a:t>2. Все углы равны по 60</a:t>
            </a:r>
            <a:r>
              <a:rPr lang="en-US" sz="2400" dirty="0" smtClean="0"/>
              <a:t>º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3. Высоты, медианы, биссектрисы равностороннего</a:t>
            </a:r>
          </a:p>
          <a:p>
            <a:r>
              <a:rPr lang="ru-RU" sz="2400" dirty="0" smtClean="0"/>
              <a:t>    треугольника - равны.</a:t>
            </a:r>
          </a:p>
          <a:p>
            <a:pPr marL="342900" indent="-342900">
              <a:buAutoNum type="arabicPeriod" startAt="4"/>
            </a:pPr>
            <a:r>
              <a:rPr lang="ru-RU" sz="2400" dirty="0" smtClean="0"/>
              <a:t>Высоты, медианы, биссектрисы пересекаются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в одной точке – это центр вписанной  и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описанной окружностей.</a:t>
            </a:r>
          </a:p>
          <a:p>
            <a:r>
              <a:rPr lang="ru-RU" sz="2400" dirty="0" smtClean="0"/>
              <a:t>5. Обладает всеми свойствами равнобедренного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треугольника.</a:t>
            </a:r>
          </a:p>
          <a:p>
            <a:r>
              <a:rPr lang="ru-RU" sz="2400" dirty="0" smtClean="0"/>
              <a:t>6. Имеет три оси симметрии.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88115" y="1119744"/>
            <a:ext cx="47830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5400" b="1" cap="all" dirty="0" smtClean="0">
                <a:ln w="9000" cmpd="sng">
                  <a:solidFill>
                    <a:srgbClr val="B4936D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B4936D">
                        <a:shade val="20000"/>
                        <a:satMod val="245000"/>
                      </a:srgbClr>
                    </a:gs>
                    <a:gs pos="43000">
                      <a:srgbClr val="B4936D">
                        <a:satMod val="255000"/>
                      </a:srgbClr>
                    </a:gs>
                    <a:gs pos="48000">
                      <a:srgbClr val="B4936D">
                        <a:shade val="85000"/>
                        <a:satMod val="255000"/>
                      </a:srgbClr>
                    </a:gs>
                    <a:gs pos="100000">
                      <a:srgbClr val="B4936D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Свойства:</a:t>
            </a:r>
            <a:endParaRPr lang="ru-RU" sz="5400" b="1" cap="all" dirty="0">
              <a:ln w="9000" cmpd="sng">
                <a:solidFill>
                  <a:srgbClr val="B4936D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B4936D">
                      <a:shade val="20000"/>
                      <a:satMod val="245000"/>
                    </a:srgbClr>
                  </a:gs>
                  <a:gs pos="43000">
                    <a:srgbClr val="B4936D">
                      <a:satMod val="255000"/>
                    </a:srgbClr>
                  </a:gs>
                  <a:gs pos="48000">
                    <a:srgbClr val="B4936D">
                      <a:shade val="85000"/>
                      <a:satMod val="255000"/>
                    </a:srgbClr>
                  </a:gs>
                  <a:gs pos="100000">
                    <a:srgbClr val="B4936D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850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44122"/>
            <a:ext cx="2903472" cy="22557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23928" y="2271980"/>
            <a:ext cx="2692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4211960" y="2595145"/>
                <a:ext cx="4180953" cy="3170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/>
                  <a:t>1. 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</a:rPr>
                      <m:t>𝐀</m:t>
                    </m:r>
                    <m:r>
                      <a:rPr lang="en-US" sz="2000" b="1" i="0" smtClean="0">
                        <a:latin typeface="Cambria Math"/>
                      </a:rPr>
                      <m:t>𝐂</m:t>
                    </m:r>
                    <m:r>
                      <a:rPr lang="ru-RU" sz="2000" b="1" i="0" smtClean="0">
                        <a:latin typeface="Cambria Math"/>
                      </a:rPr>
                      <m:t>=ВС=АВ;  </m:t>
                    </m:r>
                  </m:oMath>
                </a14:m>
                <a:endParaRPr lang="ru-RU" sz="2000" b="1" i="0" dirty="0" smtClean="0">
                  <a:latin typeface="Cambria Math"/>
                </a:endParaRPr>
              </a:p>
              <a:p>
                <a:r>
                  <a:rPr lang="ru-RU" sz="2000" b="1" dirty="0" smtClean="0"/>
                  <a:t>2.  </a:t>
                </a:r>
                <a14:m>
                  <m:oMath xmlns:m="http://schemas.openxmlformats.org/officeDocument/2006/math">
                    <m:r>
                      <a:rPr lang="ru-RU" sz="2000" b="1"/>
                      <m:t>∡</m:t>
                    </m:r>
                    <m:r>
                      <a:rPr lang="en-US" sz="2000" b="1" i="0" smtClean="0">
                        <a:latin typeface="Cambria Math"/>
                      </a:rPr>
                      <m:t>𝐀</m:t>
                    </m:r>
                    <m:r>
                      <a:rPr lang="ru-RU" sz="2000" b="1"/>
                      <m:t>=∡</m:t>
                    </m:r>
                    <m:r>
                      <a:rPr lang="en-US" sz="2000" b="1" i="0" smtClean="0">
                        <a:latin typeface="Cambria Math"/>
                      </a:rPr>
                      <m:t>𝐁</m:t>
                    </m:r>
                    <m:r>
                      <a:rPr lang="ru-RU" sz="2000" b="1"/>
                      <m:t>=∡</m:t>
                    </m:r>
                    <m:r>
                      <a:rPr lang="en-US" sz="2000" b="1" i="0" smtClean="0">
                        <a:latin typeface="Cambria Math"/>
                      </a:rPr>
                      <m:t>𝐂</m:t>
                    </m:r>
                    <m:r>
                      <a:rPr lang="ru-RU" sz="2000" b="1"/>
                      <m:t>=</m:t>
                    </m:r>
                    <m:r>
                      <a:rPr lang="ru-RU" sz="2000" b="1" i="0" smtClean="0">
                        <a:latin typeface="Cambria Math"/>
                      </a:rPr>
                      <m:t>𝟔𝟎</m:t>
                    </m:r>
                    <m:r>
                      <a:rPr lang="ru-RU" sz="2000" b="1" i="1" smtClean="0">
                        <a:latin typeface="Cambria Math"/>
                      </a:rPr>
                      <m:t>˚</m:t>
                    </m:r>
                  </m:oMath>
                </a14:m>
                <a:r>
                  <a:rPr lang="ru-RU" sz="2000" b="1" dirty="0" smtClean="0"/>
                  <a:t>;</a:t>
                </a:r>
              </a:p>
              <a:p>
                <a:r>
                  <a:rPr lang="ru-RU" sz="2000" b="1" dirty="0" smtClean="0"/>
                  <a:t>3.  ВК = </a:t>
                </a:r>
                <a:r>
                  <a:rPr lang="en-US" sz="2000" b="1" dirty="0" smtClean="0"/>
                  <a:t>AN = CM</a:t>
                </a:r>
                <a:r>
                  <a:rPr lang="ru-RU" sz="2000" b="1" dirty="0" smtClean="0"/>
                  <a:t>;</a:t>
                </a:r>
              </a:p>
              <a:p>
                <a:r>
                  <a:rPr lang="ru-RU" sz="2000" b="1" dirty="0" smtClean="0"/>
                  <a:t>4.  </a:t>
                </a:r>
                <a:r>
                  <a:rPr lang="en-US" sz="2000" b="1" dirty="0" smtClean="0"/>
                  <a:t>O – </a:t>
                </a:r>
                <a:r>
                  <a:rPr lang="ru-RU" sz="2000" b="1" dirty="0" smtClean="0"/>
                  <a:t>центр вписанной </a:t>
                </a:r>
              </a:p>
              <a:p>
                <a:r>
                  <a:rPr lang="ru-RU" sz="2000" b="1" dirty="0"/>
                  <a:t> </a:t>
                </a:r>
                <a:r>
                  <a:rPr lang="ru-RU" sz="2000" b="1" dirty="0" smtClean="0"/>
                  <a:t>    и описанной окружностей;</a:t>
                </a:r>
              </a:p>
              <a:p>
                <a:r>
                  <a:rPr lang="en-US" sz="2000" b="1" dirty="0" smtClean="0"/>
                  <a:t>     BO = CO = AO = R</a:t>
                </a:r>
                <a:r>
                  <a:rPr lang="ru-RU" sz="2000" b="1" dirty="0" smtClean="0"/>
                  <a:t>;</a:t>
                </a:r>
                <a:endParaRPr lang="en-US" sz="2000" b="1" dirty="0" smtClean="0"/>
              </a:p>
              <a:p>
                <a:r>
                  <a:rPr lang="en-US" sz="2000" b="1" dirty="0"/>
                  <a:t> </a:t>
                </a:r>
                <a:r>
                  <a:rPr lang="en-US" sz="2000" b="1" dirty="0" smtClean="0"/>
                  <a:t>    OM = ON = OK = r</a:t>
                </a:r>
                <a:r>
                  <a:rPr lang="ru-RU" sz="2000" b="1" dirty="0" smtClean="0"/>
                  <a:t>;</a:t>
                </a:r>
                <a:endParaRPr lang="en-US" sz="2000" b="1" dirty="0" smtClean="0"/>
              </a:p>
              <a:p>
                <a:r>
                  <a:rPr lang="ru-RU" sz="2000" b="1" dirty="0" smtClean="0"/>
                  <a:t>5.  Прямые </a:t>
                </a:r>
                <a:r>
                  <a:rPr lang="en-US" sz="2000" b="1" dirty="0" smtClean="0"/>
                  <a:t>AN, CM, BK – </a:t>
                </a:r>
                <a:r>
                  <a:rPr lang="ru-RU" sz="2000" b="1" dirty="0" smtClean="0"/>
                  <a:t>оси</a:t>
                </a:r>
              </a:p>
              <a:p>
                <a:r>
                  <a:rPr lang="ru-RU" sz="2000" b="1" dirty="0"/>
                  <a:t> </a:t>
                </a:r>
                <a:r>
                  <a:rPr lang="ru-RU" sz="2000" b="1" dirty="0" smtClean="0"/>
                  <a:t>    симметрии треугольника.</a:t>
                </a:r>
                <a:endParaRPr lang="en-US" sz="2000" b="1" dirty="0" smtClean="0"/>
              </a:p>
              <a:p>
                <a:pPr marL="342900" indent="-342900">
                  <a:buAutoNum type="arabicPeriod" startAt="5"/>
                </a:pPr>
                <a:endParaRPr lang="ru-RU" sz="2000" b="1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595145"/>
                <a:ext cx="4180953" cy="3170099"/>
              </a:xfrm>
              <a:prstGeom prst="rect">
                <a:avLst/>
              </a:prstGeom>
              <a:blipFill rotWithShape="1">
                <a:blip r:embed="rId3"/>
                <a:stretch>
                  <a:fillRect l="-1603" t="-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4026813" y="1144122"/>
            <a:ext cx="41248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СВОЙСТВА: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27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84861"/>
            <a:ext cx="7473672" cy="472406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29259" y="90872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ФОРМУЛЫ: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41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691680" y="2276872"/>
            <a:ext cx="71287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 – </a:t>
            </a:r>
            <a:r>
              <a:rPr lang="ru-RU" sz="3600" b="1" dirty="0" smtClean="0"/>
              <a:t>площадь;</a:t>
            </a:r>
          </a:p>
          <a:p>
            <a:r>
              <a:rPr lang="en-US" sz="3600" b="1" dirty="0" smtClean="0"/>
              <a:t>P</a:t>
            </a:r>
            <a:r>
              <a:rPr lang="ru-RU" sz="3600" b="1" dirty="0" smtClean="0"/>
              <a:t> – периметр;</a:t>
            </a:r>
          </a:p>
          <a:p>
            <a:r>
              <a:rPr lang="en-US" sz="3600" b="1" dirty="0" smtClean="0"/>
              <a:t>R </a:t>
            </a:r>
            <a:r>
              <a:rPr lang="ru-RU" sz="3600" b="1" dirty="0" smtClean="0"/>
              <a:t>-</a:t>
            </a:r>
            <a:r>
              <a:rPr lang="en-US" sz="3600" b="1" dirty="0" smtClean="0"/>
              <a:t> </a:t>
            </a:r>
            <a:r>
              <a:rPr lang="ru-RU" sz="3600" b="1" dirty="0" smtClean="0"/>
              <a:t>радиус описанной </a:t>
            </a:r>
          </a:p>
          <a:p>
            <a:r>
              <a:rPr lang="ru-RU" sz="3600" b="1" dirty="0"/>
              <a:t> </a:t>
            </a:r>
            <a:r>
              <a:rPr lang="ru-RU" sz="3600" b="1" dirty="0" smtClean="0"/>
              <a:t>                     окружности;</a:t>
            </a:r>
          </a:p>
          <a:p>
            <a:r>
              <a:rPr lang="en-US" sz="3600" b="1" dirty="0" smtClean="0"/>
              <a:t>r – </a:t>
            </a:r>
            <a:r>
              <a:rPr lang="ru-RU" sz="3600" b="1" dirty="0" smtClean="0"/>
              <a:t>радиус вписанной </a:t>
            </a:r>
          </a:p>
          <a:p>
            <a:r>
              <a:rPr lang="ru-RU" sz="3600" b="1" dirty="0"/>
              <a:t> </a:t>
            </a:r>
            <a:r>
              <a:rPr lang="ru-RU" sz="3600" b="1" dirty="0" smtClean="0"/>
              <a:t>                     окружности;</a:t>
            </a:r>
          </a:p>
          <a:p>
            <a:r>
              <a:rPr lang="en-US" sz="3600" b="1" dirty="0" smtClean="0"/>
              <a:t>h - </a:t>
            </a:r>
            <a:r>
              <a:rPr lang="ru-RU" sz="3600" b="1" dirty="0" smtClean="0"/>
              <a:t>высота</a:t>
            </a:r>
            <a:endParaRPr lang="ru-RU" sz="36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828194" y="1124744"/>
            <a:ext cx="54328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ОБОЗНАЧЕНИЯ: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426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324</TotalTime>
  <Words>189</Words>
  <Application>Microsoft Office PowerPoint</Application>
  <PresentationFormat>Экран (4:3)</PresentationFormat>
  <Paragraphs>42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Остин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LYUS9998</dc:creator>
  <cp:lastModifiedBy>LYUS9998</cp:lastModifiedBy>
  <cp:revision>13</cp:revision>
  <dcterms:created xsi:type="dcterms:W3CDTF">2014-06-05T15:01:35Z</dcterms:created>
  <dcterms:modified xsi:type="dcterms:W3CDTF">2014-06-05T20:26:05Z</dcterms:modified>
</cp:coreProperties>
</file>